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8" r:id="rId6"/>
    <p:sldId id="269" r:id="rId7"/>
    <p:sldId id="272" r:id="rId8"/>
    <p:sldId id="270" r:id="rId9"/>
    <p:sldId id="274" r:id="rId10"/>
    <p:sldId id="275" r:id="rId11"/>
    <p:sldId id="271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orient="horz" pos="434">
          <p15:clr>
            <a:srgbClr val="A4A3A4"/>
          </p15:clr>
        </p15:guide>
        <p15:guide id="3" orient="horz" pos="3868">
          <p15:clr>
            <a:srgbClr val="A4A3A4"/>
          </p15:clr>
        </p15:guide>
        <p15:guide id="4" pos="2881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vin Daryani" initials="ND" lastIdx="24" clrIdx="0"/>
  <p:cmAuthor id="1" name="lgknapp" initials="l" lastIdx="9" clrIdx="1"/>
  <p:cmAuthor id="2" name="Sharon M Powell" initials="SMP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86765" autoAdjust="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>
        <p:guide orient="horz" pos="2136"/>
        <p:guide orient="horz" pos="434"/>
        <p:guide orient="horz" pos="3868"/>
        <p:guide pos="2881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078E9-28C8-4A4C-9DB5-E926FFE0221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8255B-9B08-4E17-B9CC-AC5EDE70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9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1C1073-EA6D-4C10-8702-A329DB19731E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75EB50-2D17-4C96-A798-E3AAA07B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6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1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4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638175"/>
            <a:ext cx="8239125" cy="952499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04975"/>
            <a:ext cx="8229600" cy="442118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15000"/>
              <a:defRPr/>
            </a:lvl1pPr>
            <a:lvl2pPr marL="625475" indent="-285750">
              <a:buClr>
                <a:schemeClr val="accent4"/>
              </a:buClr>
              <a:defRPr/>
            </a:lvl2pPr>
            <a:lvl3pPr marL="914400" indent="-227013">
              <a:buClr>
                <a:schemeClr val="accent4"/>
              </a:buClr>
              <a:defRPr/>
            </a:lvl3pPr>
            <a:lvl4pPr marL="1257300" indent="-228600">
              <a:buClr>
                <a:schemeClr val="accent4"/>
              </a:buClr>
              <a:defRPr/>
            </a:lvl4pPr>
            <a:lvl5pPr marL="1544638" indent="-228600">
              <a:buClr>
                <a:schemeClr val="accent4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75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4" name="Rectangle 3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6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124"/>
            <a:ext cx="8229600" cy="914401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5725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2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49"/>
            <a:ext cx="8229600" cy="847725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540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974"/>
            <a:ext cx="3008313" cy="746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8975"/>
            <a:ext cx="5111750" cy="5437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983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 dirty="0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 dirty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617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015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1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805" y="4702839"/>
            <a:ext cx="1810164" cy="17868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416801" y="3432176"/>
            <a:ext cx="1725612" cy="768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-11320" y="-83128"/>
            <a:ext cx="9142413" cy="4200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>
            <a:spLocks noGrp="1"/>
          </p:cNvSpPr>
          <p:nvPr>
            <p:ph type="ctrTitle"/>
          </p:nvPr>
        </p:nvSpPr>
        <p:spPr>
          <a:xfrm>
            <a:off x="1103313" y="1555917"/>
            <a:ext cx="6934200" cy="1783894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4900" b="1" i="1" dirty="0">
                <a:solidFill>
                  <a:schemeClr val="bg1"/>
                </a:solidFill>
              </a:rPr>
              <a:t>CISDM 2.0</a:t>
            </a:r>
            <a:r>
              <a:rPr lang="en-US" sz="4900" i="1" dirty="0">
                <a:solidFill>
                  <a:schemeClr val="bg1"/>
                </a:solidFill>
              </a:rPr>
              <a:t>:</a:t>
            </a:r>
            <a:br>
              <a:rPr lang="en-US" sz="4900" i="1" dirty="0">
                <a:solidFill>
                  <a:schemeClr val="bg1"/>
                </a:solidFill>
              </a:rPr>
            </a:br>
            <a:r>
              <a:rPr lang="en-US" sz="3600" i="1" dirty="0"/>
              <a:t>New and Improved for Users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42549" y="478699"/>
            <a:ext cx="5455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Communities </a:t>
            </a:r>
            <a:r>
              <a:rPr lang="en-US" sz="3200">
                <a:solidFill>
                  <a:srgbClr val="FFFFFF"/>
                </a:solidFill>
              </a:rPr>
              <a:t>In Schools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95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91E84CF-B9F7-490F-AA6D-CB58B986A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EOY Reports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43D4B5-D3C2-476C-B6F5-376FD2B0A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now!</a:t>
            </a:r>
          </a:p>
          <a:p>
            <a:r>
              <a:rPr lang="en-US" dirty="0"/>
              <a:t>Complete in CISDM 1.0 </a:t>
            </a:r>
          </a:p>
          <a:p>
            <a:r>
              <a:rPr lang="en-US" dirty="0"/>
              <a:t>Complete by July 14</a:t>
            </a:r>
            <a:r>
              <a:rPr lang="en-US" baseline="30000" dirty="0"/>
              <a:t>th</a:t>
            </a:r>
            <a:r>
              <a:rPr lang="en-US" dirty="0"/>
              <a:t> for validation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/>
              <a:t>ACTION NEEDED</a:t>
            </a:r>
            <a:r>
              <a:rPr lang="en-US" i="1" dirty="0"/>
              <a:t>: </a:t>
            </a:r>
            <a:r>
              <a:rPr lang="en-US" dirty="0"/>
              <a:t>Let us know when your affiliate completes EOY so we can give you a mock Impact Snapshot.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3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7FFCCE6-DF42-49D0-94A3-CFEEB900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CISDM 1.0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E900520-E719-46FF-B12D-737F0CF4B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ends September 30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Major data export - late Fall</a:t>
            </a:r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u="sng" dirty="0"/>
              <a:t>ACTION NEEDED</a:t>
            </a:r>
            <a:r>
              <a:rPr lang="en-US" i="1" dirty="0"/>
              <a:t>: Pull all reports you will need for September, October, November, and December by </a:t>
            </a:r>
          </a:p>
          <a:p>
            <a:pPr marL="0" indent="0">
              <a:buNone/>
            </a:pPr>
            <a:r>
              <a:rPr lang="en-US" i="1" dirty="0"/>
              <a:t>_________.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0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33FC5BC-F42F-4B5D-8139-54186A3A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CISDM 2.0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1E9D176-4FF1-41E1-890E-66721E91B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04975"/>
            <a:ext cx="8229600" cy="46681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/>
              <a:t>Pilot year</a:t>
            </a:r>
          </a:p>
          <a:p>
            <a:r>
              <a:rPr lang="en-US" dirty="0"/>
              <a:t>Production (live) &amp; training sites – you currently access training environment</a:t>
            </a:r>
          </a:p>
          <a:p>
            <a:r>
              <a:rPr lang="en-US" dirty="0"/>
              <a:t>Data migration - active schools, users, and student profiles (demographics)</a:t>
            </a:r>
          </a:p>
          <a:p>
            <a:r>
              <a:rPr lang="en-US" dirty="0"/>
              <a:t>Paperless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Remember, no changes once school year starts.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8F962-6483-4EAA-869A-4DC13D11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8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Support for CISDM 2.0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D877D-A932-46CE-B9DA-DEB2406F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Yammer group</a:t>
            </a:r>
          </a:p>
          <a:p>
            <a:r>
              <a:rPr lang="en-US" dirty="0"/>
              <a:t>Office Hours</a:t>
            </a:r>
          </a:p>
          <a:p>
            <a:r>
              <a:rPr lang="en-US" dirty="0"/>
              <a:t>Data administration and site staff trainings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/>
              <a:t>ACTION NEEDED</a:t>
            </a:r>
            <a:r>
              <a:rPr lang="en-US" i="1" dirty="0"/>
              <a:t>: </a:t>
            </a:r>
            <a:r>
              <a:rPr lang="en-US" dirty="0"/>
              <a:t>Site staff must watch the required mini-course and video and sign the user agreement before being given a login. </a:t>
            </a:r>
            <a:r>
              <a:rPr lang="en-US" i="1" dirty="0"/>
              <a:t>(Link here, maybe)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1158-3D65-4966-A453-72650276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CISNC CISDM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E880E-1049-4EA5-90F9-B8CDBFA41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161309"/>
            <a:ext cx="8511310" cy="3964854"/>
          </a:xfrm>
        </p:spPr>
        <p:txBody>
          <a:bodyPr>
            <a:normAutofit/>
          </a:bodyPr>
          <a:lstStyle/>
          <a:p>
            <a:r>
              <a:rPr lang="en-US" dirty="0"/>
              <a:t>Training sessions at Impact Conference (August)</a:t>
            </a:r>
          </a:p>
          <a:p>
            <a:r>
              <a:rPr lang="en-US" dirty="0"/>
              <a:t>Support for data administrators</a:t>
            </a:r>
          </a:p>
          <a:p>
            <a:r>
              <a:rPr lang="en-US" dirty="0"/>
              <a:t>Monthly data reports through 2</a:t>
            </a:r>
            <a:r>
              <a:rPr lang="en-US" baseline="30000" dirty="0"/>
              <a:t>nd</a:t>
            </a:r>
            <a:r>
              <a:rPr lang="en-US" dirty="0"/>
              <a:t> grading period</a:t>
            </a:r>
          </a:p>
          <a:p>
            <a:r>
              <a:rPr lang="en-US" dirty="0"/>
              <a:t>On-site local trainings upon request (June-September)</a:t>
            </a:r>
          </a:p>
          <a:p>
            <a:r>
              <a:rPr lang="en-US" dirty="0"/>
              <a:t>“Just-in-time” webinars on hot topics (e.g., progress monitoring and EOY reporting)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FCAA2-F7BE-4004-BD10-BCEE3AB3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8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313F-795B-4E05-8973-104554717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91" y="581892"/>
            <a:ext cx="8968509" cy="979054"/>
          </a:xfrm>
        </p:spPr>
        <p:txBody>
          <a:bodyPr>
            <a:normAutofit fontScale="90000"/>
          </a:bodyPr>
          <a:lstStyle/>
          <a:p>
            <a:r>
              <a:rPr lang="en-US" dirty="0"/>
              <a:t>Recommendations for Smooth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BD836-D30E-4271-94D3-DB1CD9388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902691"/>
            <a:ext cx="8229600" cy="4590184"/>
          </a:xfrm>
        </p:spPr>
        <p:txBody>
          <a:bodyPr>
            <a:normAutofit/>
          </a:bodyPr>
          <a:lstStyle/>
          <a:p>
            <a:r>
              <a:rPr lang="en-US" dirty="0"/>
              <a:t>Ensure clear communications to staff regarding data system changes</a:t>
            </a:r>
          </a:p>
          <a:p>
            <a:r>
              <a:rPr lang="en-US" dirty="0"/>
              <a:t>Ask questions early and often</a:t>
            </a:r>
          </a:p>
          <a:p>
            <a:r>
              <a:rPr lang="en-US" dirty="0"/>
              <a:t>Send updated data administrator list </a:t>
            </a:r>
          </a:p>
          <a:p>
            <a:r>
              <a:rPr lang="en-US" dirty="0"/>
              <a:t>Communicate ways we can help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For </a:t>
            </a:r>
            <a:r>
              <a:rPr lang="en-US" i="1" u="sng" dirty="0"/>
              <a:t>timeliest response</a:t>
            </a:r>
            <a:r>
              <a:rPr lang="en-US" b="1" dirty="0"/>
              <a:t>, </a:t>
            </a:r>
            <a:r>
              <a:rPr lang="en-US" i="1" dirty="0"/>
              <a:t>send all questions to</a:t>
            </a:r>
            <a:r>
              <a:rPr lang="en-US" b="1" dirty="0"/>
              <a:t>: cisdmhelp@cisnc.org.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CB49E-A706-494B-81BC-EAB3BAAB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9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image5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2726" y="1801476"/>
            <a:ext cx="1311984" cy="1253342"/>
          </a:xfrm>
          <a:prstGeom prst="rect">
            <a:avLst/>
          </a:prstGeom>
        </p:spPr>
      </p:pic>
      <p:pic>
        <p:nvPicPr>
          <p:cNvPr id="6" name="image54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0186" y="3132914"/>
            <a:ext cx="1316954" cy="1010824"/>
          </a:xfrm>
          <a:prstGeom prst="rect">
            <a:avLst/>
          </a:prstGeom>
        </p:spPr>
      </p:pic>
      <p:pic>
        <p:nvPicPr>
          <p:cNvPr id="7" name="image55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0683" y="4331736"/>
            <a:ext cx="1315960" cy="10684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4564" y="597446"/>
            <a:ext cx="57338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0" algn="ctr">
              <a:spcBef>
                <a:spcPts val="390"/>
              </a:spcBef>
              <a:spcAft>
                <a:spcPts val="0"/>
              </a:spcAft>
            </a:pPr>
            <a:r>
              <a:rPr lang="en-US" sz="6600" b="1" kern="0" dirty="0">
                <a:solidFill>
                  <a:srgbClr val="033994"/>
                </a:solidFill>
                <a:ea typeface="Arial Black" panose="020B0A04020102020204" pitchFamily="34" charset="0"/>
                <a:cs typeface="Arial Black" panose="020B0A04020102020204" pitchFamily="34" charset="0"/>
              </a:rPr>
              <a:t>Follow us!</a:t>
            </a:r>
            <a:endParaRPr lang="en-US" sz="6600" b="1" kern="0" dirty="0">
              <a:ea typeface="Arial Black" panose="020B0A04020102020204" pitchFamily="34" charset="0"/>
              <a:cs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1944" y="2074204"/>
            <a:ext cx="2918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@</a:t>
            </a:r>
            <a:r>
              <a:rPr lang="en-US" sz="4000" dirty="0" err="1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cisnc</a:t>
            </a:r>
            <a:endParaRPr lang="en-US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1944" y="3193609"/>
            <a:ext cx="633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>
              <a:spcBef>
                <a:spcPts val="1715"/>
              </a:spcBef>
              <a:spcAft>
                <a:spcPts val="0"/>
              </a:spcAft>
            </a:pPr>
            <a:r>
              <a:rPr lang="en-US" sz="40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www.facebook.com/cisnc</a:t>
            </a:r>
            <a:endParaRPr lang="en-US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4710" y="414373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@</a:t>
            </a:r>
            <a:r>
              <a:rPr lang="en-US" sz="4000" dirty="0" err="1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cisnc</a:t>
            </a:r>
            <a:endParaRPr lang="en-US" sz="4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79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More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129" y="1609045"/>
            <a:ext cx="1748155" cy="1725930"/>
          </a:xfrm>
          <a:prstGeom prst="rect">
            <a:avLst/>
          </a:prstGeom>
        </p:spPr>
      </p:pic>
      <p:sp>
        <p:nvSpPr>
          <p:cNvPr id="10" name="Text Box 288"/>
          <p:cNvSpPr txBox="1">
            <a:spLocks noChangeArrowheads="1"/>
          </p:cNvSpPr>
          <p:nvPr/>
        </p:nvSpPr>
        <p:spPr bwMode="auto">
          <a:xfrm>
            <a:off x="1634067" y="1733736"/>
            <a:ext cx="3697392" cy="178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Communities In Schools of North Carolina</a:t>
            </a:r>
            <a:endParaRPr lang="en-US" sz="1600" dirty="0">
              <a:solidFill>
                <a:schemeClr val="accent4"/>
              </a:solidFill>
              <a:effectLst/>
              <a:latin typeface="Arial Narrow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222 North Person Street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4"/>
                </a:solidFill>
                <a:latin typeface="Arial Narrow"/>
                <a:ea typeface="Calibri"/>
                <a:cs typeface="Arial"/>
              </a:rPr>
              <a:t>Suite 203</a:t>
            </a:r>
            <a:endParaRPr lang="en-US" sz="1600" dirty="0">
              <a:solidFill>
                <a:schemeClr val="accent4"/>
              </a:solidFill>
              <a:effectLst/>
              <a:latin typeface="Arial Narrow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Raleigh</a:t>
            </a:r>
            <a:r>
              <a:rPr lang="en-US" sz="160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, NC 27601</a:t>
            </a:r>
            <a:endParaRPr lang="en-US" sz="1600" dirty="0">
              <a:solidFill>
                <a:schemeClr val="accent4"/>
              </a:solidFill>
              <a:effectLst/>
              <a:latin typeface="Arial Narrow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Phone: (919) 832-2700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Toll Free: (800) 849-8881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Fax: (919) 832-5436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4"/>
                </a:solidFill>
                <a:effectLst/>
                <a:latin typeface="Arial Narrow"/>
                <a:ea typeface="Calibri"/>
                <a:cs typeface="Arial"/>
              </a:rPr>
              <a:t>www.cisnc.org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78509"/>
      </p:ext>
    </p:extLst>
  </p:cSld>
  <p:clrMapOvr>
    <a:masterClrMapping/>
  </p:clrMapOvr>
</p:sld>
</file>

<file path=ppt/theme/theme1.xml><?xml version="1.0" encoding="utf-8"?>
<a:theme xmlns:a="http://schemas.openxmlformats.org/drawingml/2006/main" name="CISNC PowerPoint Presentation fall 2015">
  <a:themeElements>
    <a:clrScheme name="CISN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60C30"/>
      </a:accent1>
      <a:accent2>
        <a:srgbClr val="D87900"/>
      </a:accent2>
      <a:accent3>
        <a:srgbClr val="008542"/>
      </a:accent3>
      <a:accent4>
        <a:srgbClr val="003591"/>
      </a:accent4>
      <a:accent5>
        <a:srgbClr val="0033CC"/>
      </a:accent5>
      <a:accent6>
        <a:srgbClr val="99CC00"/>
      </a:accent6>
      <a:hlink>
        <a:srgbClr val="000000"/>
      </a:hlink>
      <a:folHlink>
        <a:srgbClr val="00000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3EF146C00964F9A6A9A0C1FC7B847" ma:contentTypeVersion="6" ma:contentTypeDescription="Create a new document." ma:contentTypeScope="" ma:versionID="592e9d2a5a3e5720bca764b484998d04">
  <xsd:schema xmlns:xsd="http://www.w3.org/2001/XMLSchema" xmlns:xs="http://www.w3.org/2001/XMLSchema" xmlns:p="http://schemas.microsoft.com/office/2006/metadata/properties" xmlns:ns2="b29908ba-48bb-4b46-8450-d6b90def2b4c" xmlns:ns3="4f4eb4a2-1eeb-403d-9cd6-0864db5ff94e" targetNamespace="http://schemas.microsoft.com/office/2006/metadata/properties" ma:root="true" ma:fieldsID="1aec788442d1fd59adee19ec9122b139" ns2:_="" ns3:_="">
    <xsd:import namespace="b29908ba-48bb-4b46-8450-d6b90def2b4c"/>
    <xsd:import namespace="4f4eb4a2-1eeb-403d-9cd6-0864db5ff94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908ba-48bb-4b46-8450-d6b90def2b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4eb4a2-1eeb-403d-9cd6-0864db5ff9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213B2-BD34-4027-9CD9-701CFAE15AB7}">
  <ds:schemaRefs>
    <ds:schemaRef ds:uri="http://purl.org/dc/dcmitype/"/>
    <ds:schemaRef ds:uri="http://purl.org/dc/terms/"/>
    <ds:schemaRef ds:uri="b29908ba-48bb-4b46-8450-d6b90def2b4c"/>
    <ds:schemaRef ds:uri="http://purl.org/dc/elements/1.1/"/>
    <ds:schemaRef ds:uri="http://schemas.microsoft.com/office/2006/documentManagement/types"/>
    <ds:schemaRef ds:uri="http://schemas.microsoft.com/office/2006/metadata/properties"/>
    <ds:schemaRef ds:uri="4f4eb4a2-1eeb-403d-9cd6-0864db5ff94e"/>
    <ds:schemaRef ds:uri="http://www.w3.org/XML/1998/namespace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D5E603-D9F1-4E86-BA0E-5ADBDDFC36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AD758F-BD7C-4ECB-970C-0C309FF1DD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908ba-48bb-4b46-8450-d6b90def2b4c"/>
    <ds:schemaRef ds:uri="4f4eb4a2-1eeb-403d-9cd6-0864db5ff9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CISNC PowerPoint Presentation fall 2015</Template>
  <TotalTime>822</TotalTime>
  <Words>315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CISNC PowerPoint Presentation fall 2015</vt:lpstr>
      <vt:lpstr>CISDM 2.0: New and Improved for Users</vt:lpstr>
      <vt:lpstr>EOY Reports</vt:lpstr>
      <vt:lpstr>CISDM 1.0</vt:lpstr>
      <vt:lpstr>CISDM 2.0</vt:lpstr>
      <vt:lpstr>National Support for CISDM 2.0</vt:lpstr>
      <vt:lpstr>CISNC CISDM Support</vt:lpstr>
      <vt:lpstr>Recommendations for Smooth Transition</vt:lpstr>
      <vt:lpstr>PowerPoint Presentation</vt:lpstr>
      <vt:lpstr>Learn More</vt:lpstr>
    </vt:vector>
  </TitlesOfParts>
  <Company>CISNC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the Picture for Education in North Carolina</dc:title>
  <dc:creator>Jessica Roulhac</dc:creator>
  <cp:lastModifiedBy>Mariah Cowell</cp:lastModifiedBy>
  <cp:revision>25</cp:revision>
  <cp:lastPrinted>2014-12-29T19:02:28Z</cp:lastPrinted>
  <dcterms:created xsi:type="dcterms:W3CDTF">2016-03-09T19:44:21Z</dcterms:created>
  <dcterms:modified xsi:type="dcterms:W3CDTF">2017-06-12T14:24:42Z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0x0101005AC3EF146C00964F9A6A9A0C1FC7B847</vt:lpwstr>
  </property>
</Properties>
</file>